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59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4" r:id="rId30"/>
    <p:sldId id="285" r:id="rId31"/>
    <p:sldId id="289" r:id="rId32"/>
    <p:sldId id="290" r:id="rId33"/>
    <p:sldId id="291" r:id="rId34"/>
    <p:sldId id="292" r:id="rId35"/>
    <p:sldId id="293" r:id="rId36"/>
    <p:sldId id="288" r:id="rId37"/>
    <p:sldId id="287" r:id="rId38"/>
    <p:sldId id="28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5226" y="434715"/>
            <a:ext cx="8915399" cy="9136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Unidad cero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9705" y="1989208"/>
            <a:ext cx="8915399" cy="1803303"/>
          </a:xfrm>
        </p:spPr>
        <p:txBody>
          <a:bodyPr/>
          <a:lstStyle/>
          <a:p>
            <a:r>
              <a:rPr lang="es-ES" dirty="0" smtClean="0"/>
              <a:t>Herramientas matemáticas</a:t>
            </a:r>
          </a:p>
          <a:p>
            <a:r>
              <a:rPr lang="es-ES" dirty="0" smtClean="0"/>
              <a:t>Unidades de medida.</a:t>
            </a:r>
          </a:p>
          <a:p>
            <a:r>
              <a:rPr lang="es-ES" dirty="0" err="1" smtClean="0"/>
              <a:t>Notacion</a:t>
            </a:r>
            <a:r>
              <a:rPr lang="es-ES" dirty="0" smtClean="0"/>
              <a:t> científica.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9929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535" y="264346"/>
            <a:ext cx="8911687" cy="1280890"/>
          </a:xfrm>
        </p:spPr>
        <p:txBody>
          <a:bodyPr/>
          <a:lstStyle/>
          <a:p>
            <a:r>
              <a:rPr lang="es-ES" dirty="0" smtClean="0"/>
              <a:t>Valor posicional.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83" y="1180043"/>
            <a:ext cx="8342365" cy="47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2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8741" y="444228"/>
            <a:ext cx="8911687" cy="1280890"/>
          </a:xfrm>
        </p:spPr>
        <p:txBody>
          <a:bodyPr/>
          <a:lstStyle/>
          <a:p>
            <a:r>
              <a:rPr lang="es-ES" dirty="0" smtClean="0"/>
              <a:t>Criterio de aproximación.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028" y="1725118"/>
            <a:ext cx="8915400" cy="3777622"/>
          </a:xfrm>
        </p:spPr>
        <p:txBody>
          <a:bodyPr/>
          <a:lstStyle/>
          <a:p>
            <a:r>
              <a:rPr lang="es-ES" dirty="0" smtClean="0"/>
              <a:t>Se especifica el redondeo o aproximación , según la posición del digito.</a:t>
            </a:r>
          </a:p>
          <a:p>
            <a:r>
              <a:rPr lang="es-ES" dirty="0" smtClean="0"/>
              <a:t>Según este , </a:t>
            </a:r>
            <a:r>
              <a:rPr lang="es-CL" dirty="0" smtClean="0"/>
              <a:t>el criterio matemático es el siguiente:</a:t>
            </a:r>
          </a:p>
          <a:p>
            <a:r>
              <a:rPr lang="es-ES" dirty="0" smtClean="0"/>
              <a:t>*Cuando el digito de la derecha es igual o mayor a cinco se aumenta el valor posicional del digito a aproximar y el resto de los dígitos de la derecha se transforman en cero.</a:t>
            </a:r>
          </a:p>
          <a:p>
            <a:endParaRPr lang="es-ES" dirty="0"/>
          </a:p>
          <a:p>
            <a:r>
              <a:rPr lang="es-ES" dirty="0"/>
              <a:t>*Cuando el digito de la derecha es </a:t>
            </a:r>
            <a:r>
              <a:rPr lang="es-ES" dirty="0" smtClean="0"/>
              <a:t>menor  </a:t>
            </a:r>
            <a:r>
              <a:rPr lang="es-ES" dirty="0"/>
              <a:t>a cinco se </a:t>
            </a:r>
            <a:r>
              <a:rPr lang="es-ES" dirty="0" smtClean="0"/>
              <a:t> </a:t>
            </a:r>
            <a:r>
              <a:rPr lang="es-ES" dirty="0"/>
              <a:t>el valor posicional del digito a aproximar y </a:t>
            </a:r>
            <a:r>
              <a:rPr lang="es-ES" dirty="0" smtClean="0"/>
              <a:t>no se altera y  </a:t>
            </a:r>
            <a:r>
              <a:rPr lang="es-ES" dirty="0"/>
              <a:t>los dígitos de la derecha se transforman en cero.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5665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Ejemplos:</a:t>
            </a:r>
            <a:br>
              <a:rPr lang="es-ES" dirty="0" smtClean="0"/>
            </a:b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04989" y="1563974"/>
                <a:ext cx="9507850" cy="465694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𝑎𝑝𝑟𝑜𝑥𝑖𝑚𝑎𝑟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𝑠𝑒𝑔𝑢𝑛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𝑙𝑎𝑠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𝑑𝑒𝑐𝑒𝑛𝑎𝑠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b="0" dirty="0" smtClean="0"/>
              </a:p>
              <a:p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123.345,02345</m:t>
                    </m:r>
                  </m:oMath>
                </a14:m>
                <a:endParaRPr lang="es-CL" sz="4400" dirty="0" smtClean="0"/>
              </a:p>
              <a:p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</a:rPr>
                      <m:t>123.3</m:t>
                    </m:r>
                    <m:r>
                      <a:rPr lang="es-E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sz="4400" i="1">
                        <a:latin typeface="Cambria Math" panose="02040503050406030204" pitchFamily="18" charset="0"/>
                      </a:rPr>
                      <m:t>5,02345</m:t>
                    </m:r>
                    <m:r>
                      <a:rPr lang="es-ES" sz="4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s-ES" sz="4400" i="1">
                        <a:latin typeface="Cambria Math" panose="02040503050406030204" pitchFamily="18" charset="0"/>
                      </a:rPr>
                      <m:t>123.3</m:t>
                    </m:r>
                    <m:r>
                      <a:rPr lang="es-E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0,00000</m:t>
                    </m:r>
                  </m:oMath>
                </a14:m>
                <a:endParaRPr lang="es-CL" sz="4400" dirty="0"/>
              </a:p>
              <a:p>
                <a:r>
                  <a:rPr lang="es-ES" sz="4400" dirty="0" smtClean="0"/>
                  <a:t>O sea : 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</a:rPr>
                      <m:t>123.3</m:t>
                    </m:r>
                    <m:r>
                      <a:rPr lang="es-ES" sz="44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es-CL" sz="4400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4989" y="1563974"/>
                <a:ext cx="9507850" cy="4656944"/>
              </a:xfrm>
              <a:blipFill rotWithShape="0">
                <a:blip r:embed="rId2"/>
                <a:stretch>
                  <a:fillRect l="-2372" t="-2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6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4617" y="424720"/>
            <a:ext cx="10987790" cy="5976079"/>
          </a:xfrm>
        </p:spPr>
        <p:txBody>
          <a:bodyPr>
            <a:normAutofit fontScale="92500" lnSpcReduction="10000"/>
          </a:bodyPr>
          <a:lstStyle/>
          <a:p>
            <a:r>
              <a:rPr lang="es-ES" sz="4400" dirty="0" smtClean="0"/>
              <a:t>Aproximar según las unidad de mil: 34.456,89023</a:t>
            </a:r>
          </a:p>
          <a:p>
            <a:r>
              <a:rPr lang="es-ES" sz="4400" dirty="0" smtClean="0"/>
              <a:t>3</a:t>
            </a:r>
            <a:r>
              <a:rPr lang="es-ES" sz="4400" dirty="0" smtClean="0">
                <a:solidFill>
                  <a:srgbClr val="FF0000"/>
                </a:solidFill>
              </a:rPr>
              <a:t>4</a:t>
            </a:r>
            <a:r>
              <a:rPr lang="es-ES" sz="4400" dirty="0" smtClean="0"/>
              <a:t>.456,89023  es 34.000</a:t>
            </a:r>
          </a:p>
          <a:p>
            <a:endParaRPr lang="es-ES" sz="4400" dirty="0"/>
          </a:p>
          <a:p>
            <a:r>
              <a:rPr lang="es-ES" sz="4400" dirty="0" smtClean="0"/>
              <a:t>Aproximar  23.456.678,986456 según las centésimas,</a:t>
            </a:r>
          </a:p>
          <a:p>
            <a:r>
              <a:rPr lang="es-ES" sz="4400" dirty="0" smtClean="0"/>
              <a:t>Quedará: 23.456.678,99</a:t>
            </a:r>
          </a:p>
          <a:p>
            <a:r>
              <a:rPr lang="es-ES" sz="4400" dirty="0" smtClean="0"/>
              <a:t>La cantidad 245.997,789 aproximada a las centenas es:</a:t>
            </a:r>
            <a:r>
              <a:rPr lang="es-ES" sz="4400" dirty="0"/>
              <a:t> </a:t>
            </a:r>
            <a:r>
              <a:rPr lang="es-ES" sz="4400" dirty="0" smtClean="0"/>
              <a:t>246.000</a:t>
            </a:r>
            <a:endParaRPr lang="es-CL" sz="4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164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jercicios de aproximacion de cantidades matematic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54" y="284812"/>
            <a:ext cx="7749915" cy="65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41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jercicios de aproximacion de cantidades matematic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74" y="149902"/>
            <a:ext cx="7659973" cy="63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4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ejercicios de aproximacion de cantidades matematic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85" y="224851"/>
            <a:ext cx="7839855" cy="60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0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Orden de magnitud de un numero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4871" y="1519003"/>
            <a:ext cx="8915400" cy="3777622"/>
          </a:xfrm>
        </p:spPr>
        <p:txBody>
          <a:bodyPr/>
          <a:lstStyle/>
          <a:p>
            <a:r>
              <a:rPr lang="es-CL" dirty="0"/>
              <a:t>Un </a:t>
            </a:r>
            <a:r>
              <a:rPr lang="es-CL" b="1" dirty="0"/>
              <a:t>orden de magnitud</a:t>
            </a:r>
            <a:r>
              <a:rPr lang="es-CL" dirty="0"/>
              <a:t> es una clase de escala o magnitud de cualquier cantidad, donde cada clase contiene valores de un cociente fijo con respecto a la clase precedente. El cociente más comúnmente utilizado es el 10, puesto que, como hemos visto, el sistema de medida utilizado en la actualidad es métrico </a:t>
            </a:r>
            <a:r>
              <a:rPr lang="es-CL" dirty="0" smtClean="0"/>
              <a:t>decimal</a:t>
            </a:r>
          </a:p>
          <a:p>
            <a:endParaRPr lang="es-ES" dirty="0"/>
          </a:p>
          <a:p>
            <a:r>
              <a:rPr lang="es-CL" dirty="0"/>
              <a:t>En Física es muy importante manejar </a:t>
            </a:r>
            <a:r>
              <a:rPr lang="es-CL" b="1" dirty="0"/>
              <a:t>los órdenes de magnitud</a:t>
            </a:r>
            <a:r>
              <a:rPr lang="es-CL" dirty="0"/>
              <a:t>, ya que </a:t>
            </a:r>
            <a:r>
              <a:rPr lang="es-CL" b="1" dirty="0"/>
              <a:t>nos permiten representar y comparar de una forma simplificada las distintas magnitudes físicas.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121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062257"/>
              </p:ext>
            </p:extLst>
          </p:nvPr>
        </p:nvGraphicFramePr>
        <p:xfrm>
          <a:off x="1798820" y="239843"/>
          <a:ext cx="7974766" cy="6086005"/>
        </p:xfrm>
        <a:graphic>
          <a:graphicData uri="http://schemas.openxmlformats.org/drawingml/2006/table">
            <a:tbl>
              <a:tblPr/>
              <a:tblGrid>
                <a:gridCol w="1979846"/>
                <a:gridCol w="1716791"/>
                <a:gridCol w="2090607"/>
                <a:gridCol w="2187522"/>
              </a:tblGrid>
              <a:tr h="666949">
                <a:tc>
                  <a:txBody>
                    <a:bodyPr/>
                    <a:lstStyle/>
                    <a:p>
                      <a:r>
                        <a:rPr lang="es-CL" sz="1200" dirty="0"/>
                        <a:t>Nombre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Decimal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Potencia de diez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Orden de Magnitud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666949">
                <a:tc>
                  <a:txBody>
                    <a:bodyPr/>
                    <a:lstStyle/>
                    <a:p>
                      <a:r>
                        <a:rPr lang="es-CL" sz="1200"/>
                        <a:t>Diezmilésima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0.0001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-4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-4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79801">
                <a:tc>
                  <a:txBody>
                    <a:bodyPr/>
                    <a:lstStyle/>
                    <a:p>
                      <a:r>
                        <a:rPr lang="es-CL" sz="1200"/>
                        <a:t>Milésima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0.001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-3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-3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79801">
                <a:tc>
                  <a:txBody>
                    <a:bodyPr/>
                    <a:lstStyle/>
                    <a:p>
                      <a:r>
                        <a:rPr lang="es-CL" sz="1200"/>
                        <a:t>Centésima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0.01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-2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-2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79801">
                <a:tc>
                  <a:txBody>
                    <a:bodyPr/>
                    <a:lstStyle/>
                    <a:p>
                      <a:r>
                        <a:rPr lang="es-CL" sz="1200"/>
                        <a:t>Décima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0.1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10</a:t>
                      </a:r>
                      <a:r>
                        <a:rPr lang="es-CL" sz="1200" baseline="30000" dirty="0"/>
                        <a:t>-1</a:t>
                      </a:r>
                      <a:endParaRPr lang="es-CL" sz="1200" dirty="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-1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79801">
                <a:tc>
                  <a:txBody>
                    <a:bodyPr/>
                    <a:lstStyle/>
                    <a:p>
                      <a:r>
                        <a:rPr lang="es-CL" sz="1200" dirty="0"/>
                        <a:t>Unidad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1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0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0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79801">
                <a:tc>
                  <a:txBody>
                    <a:bodyPr/>
                    <a:lstStyle/>
                    <a:p>
                      <a:r>
                        <a:rPr lang="es-CL" sz="1200"/>
                        <a:t>Diez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10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1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79801">
                <a:tc>
                  <a:txBody>
                    <a:bodyPr/>
                    <a:lstStyle/>
                    <a:p>
                      <a:r>
                        <a:rPr lang="es-CL" sz="1200"/>
                        <a:t>Cien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100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2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2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79801">
                <a:tc>
                  <a:txBody>
                    <a:bodyPr/>
                    <a:lstStyle/>
                    <a:p>
                      <a:r>
                        <a:rPr lang="es-CL" sz="1200"/>
                        <a:t>Mil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1000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3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3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79801">
                <a:tc>
                  <a:txBody>
                    <a:bodyPr/>
                    <a:lstStyle/>
                    <a:p>
                      <a:r>
                        <a:rPr lang="es-CL" sz="1200"/>
                        <a:t>Diez mil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10000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4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4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379801">
                <a:tc>
                  <a:txBody>
                    <a:bodyPr/>
                    <a:lstStyle/>
                    <a:p>
                      <a:r>
                        <a:rPr lang="es-CL" sz="1200"/>
                        <a:t>Un millón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1000000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6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6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666949">
                <a:tc>
                  <a:txBody>
                    <a:bodyPr/>
                    <a:lstStyle/>
                    <a:p>
                      <a:r>
                        <a:rPr lang="es-CL" sz="1200"/>
                        <a:t>Mil millones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1000000000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9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9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  <a:tr h="666949">
                <a:tc>
                  <a:txBody>
                    <a:bodyPr/>
                    <a:lstStyle/>
                    <a:p>
                      <a:r>
                        <a:rPr lang="es-CL" sz="1200"/>
                        <a:t>Un billón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/>
                        <a:t>1000000000000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/>
                        <a:t>10</a:t>
                      </a:r>
                      <a:r>
                        <a:rPr lang="es-CL" sz="1200" baseline="30000"/>
                        <a:t>12</a:t>
                      </a:r>
                      <a:endParaRPr lang="es-CL" sz="1200"/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/>
                        <a:t>12</a:t>
                      </a:r>
                    </a:p>
                  </a:txBody>
                  <a:tcPr marL="59010" marR="59010" marT="29505" marB="295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5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cer.forestales.upm.es/basicas/udfisica/asignaturas/fisica/magnitudes/ordenes_files/ordene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1" y="389744"/>
            <a:ext cx="9758597" cy="61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8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592" y="84464"/>
            <a:ext cx="8911687" cy="1280890"/>
          </a:xfrm>
        </p:spPr>
        <p:txBody>
          <a:bodyPr/>
          <a:lstStyle/>
          <a:p>
            <a:r>
              <a:rPr lang="es-ES" dirty="0"/>
              <a:t>D</a:t>
            </a:r>
            <a:r>
              <a:rPr lang="es-ES" dirty="0" smtClean="0"/>
              <a:t>iagnóstico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/>
              <p:cNvSpPr>
                <a:spLocks noGrp="1"/>
              </p:cNvSpPr>
              <p:nvPr>
                <p:ph idx="1"/>
              </p:nvPr>
            </p:nvSpPr>
            <p:spPr>
              <a:xfrm>
                <a:off x="749508" y="884420"/>
                <a:ext cx="10927829" cy="597357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s-ES" dirty="0" smtClean="0"/>
                  <a:t>A</a:t>
                </a:r>
              </a:p>
              <a:p>
                <a:r>
                  <a:rPr lang="es-ES" sz="3800" dirty="0"/>
                  <a:t>1. La expresión: </a:t>
                </a:r>
                <a14:m>
                  <m:oMath xmlns:m="http://schemas.openxmlformats.org/officeDocument/2006/math">
                    <m:r>
                      <a:rPr lang="es-ES" sz="3800" i="1">
                        <a:latin typeface="Cambria Math" panose="02040503050406030204" pitchFamily="18" charset="0"/>
                      </a:rPr>
                      <m:t>5,38×</m:t>
                    </m:r>
                    <m:sSup>
                      <m:sSupPr>
                        <m:ctrlPr>
                          <a:rPr lang="es-CL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s-ES" sz="3800" dirty="0"/>
                  <a:t> equivale a :</a:t>
                </a:r>
                <a:endParaRPr lang="es-CL" sz="3800" dirty="0"/>
              </a:p>
              <a:p>
                <a:r>
                  <a:rPr lang="es-ES" sz="3800" dirty="0"/>
                  <a:t>a)  </a:t>
                </a:r>
                <a14:m>
                  <m:oMath xmlns:m="http://schemas.openxmlformats.org/officeDocument/2006/math">
                    <m:r>
                      <a:rPr lang="es-ES" sz="3800" i="1">
                        <a:latin typeface="Cambria Math" panose="02040503050406030204" pitchFamily="18" charset="0"/>
                      </a:rPr>
                      <m:t>0,538×</m:t>
                    </m:r>
                    <m:sSup>
                      <m:sSupPr>
                        <m:ctrlPr>
                          <a:rPr lang="es-CL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endParaRPr lang="es-CL" sz="3800" dirty="0"/>
              </a:p>
              <a:p>
                <a:r>
                  <a:rPr lang="es-ES" sz="3800" dirty="0"/>
                  <a:t>b)  </a:t>
                </a:r>
                <a14:m>
                  <m:oMath xmlns:m="http://schemas.openxmlformats.org/officeDocument/2006/math">
                    <m:r>
                      <a:rPr lang="es-ES" sz="3800" i="1">
                        <a:latin typeface="Cambria Math" panose="02040503050406030204" pitchFamily="18" charset="0"/>
                      </a:rPr>
                      <m:t>53,8×</m:t>
                    </m:r>
                    <m:sSup>
                      <m:sSupPr>
                        <m:ctrlPr>
                          <a:rPr lang="es-CL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endParaRPr lang="es-CL" sz="3800" dirty="0"/>
              </a:p>
              <a:p>
                <a:r>
                  <a:rPr lang="es-ES" sz="3800" dirty="0"/>
                  <a:t>c) 0,000 </a:t>
                </a:r>
                <a14:m>
                  <m:oMath xmlns:m="http://schemas.openxmlformats.org/officeDocument/2006/math">
                    <m:r>
                      <a:rPr lang="es-ES" sz="3800" i="1">
                        <a:latin typeface="Cambria Math" panose="02040503050406030204" pitchFamily="18" charset="0"/>
                      </a:rPr>
                      <m:t>538×</m:t>
                    </m:r>
                    <m:sSup>
                      <m:sSupPr>
                        <m:ctrlPr>
                          <a:rPr lang="es-CL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es-CL" sz="3800" dirty="0"/>
              </a:p>
              <a:p>
                <a:r>
                  <a:rPr lang="es-ES" sz="3800" dirty="0"/>
                  <a:t>d)  </a:t>
                </a:r>
                <a14:m>
                  <m:oMath xmlns:m="http://schemas.openxmlformats.org/officeDocument/2006/math">
                    <m:r>
                      <a:rPr lang="es-ES" sz="3800" i="1">
                        <a:latin typeface="Cambria Math" panose="02040503050406030204" pitchFamily="18" charset="0"/>
                      </a:rPr>
                      <m:t>538×</m:t>
                    </m:r>
                    <m:sSup>
                      <m:sSupPr>
                        <m:ctrlPr>
                          <a:rPr lang="es-CL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endParaRPr lang="es-CL" sz="3800" dirty="0"/>
              </a:p>
              <a:p>
                <a:r>
                  <a:rPr lang="es-ES" sz="3800" dirty="0"/>
                  <a:t>e)  </a:t>
                </a:r>
                <a14:m>
                  <m:oMath xmlns:m="http://schemas.openxmlformats.org/officeDocument/2006/math">
                    <m:r>
                      <a:rPr lang="es-ES" sz="3800" i="1">
                        <a:latin typeface="Cambria Math" panose="02040503050406030204" pitchFamily="18" charset="0"/>
                      </a:rPr>
                      <m:t>538000000000</m:t>
                    </m:r>
                  </m:oMath>
                </a14:m>
                <a:endParaRPr lang="es-CL" sz="3800" dirty="0"/>
              </a:p>
              <a:p>
                <a:r>
                  <a:rPr lang="es-ES" sz="3800" dirty="0"/>
                  <a:t> </a:t>
                </a:r>
                <a:endParaRPr lang="es-CL" sz="3800" dirty="0"/>
              </a:p>
              <a:p>
                <a:r>
                  <a:rPr lang="es-ES" sz="3800" dirty="0"/>
                  <a:t>2. La unidad de medida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3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sz="3800" dirty="0"/>
                  <a:t> expresa: </a:t>
                </a:r>
                <a:endParaRPr lang="es-CL" sz="3800" dirty="0"/>
              </a:p>
              <a:p>
                <a:r>
                  <a:rPr lang="es-ES" sz="3800" dirty="0"/>
                  <a:t>a) Unidades de presión</a:t>
                </a:r>
                <a:endParaRPr lang="es-CL" sz="3800" dirty="0"/>
              </a:p>
              <a:p>
                <a:r>
                  <a:rPr lang="es-ES" sz="3800" dirty="0"/>
                  <a:t>b)unidades de fuerza</a:t>
                </a:r>
                <a:endParaRPr lang="es-CL" sz="3800" dirty="0"/>
              </a:p>
              <a:p>
                <a:r>
                  <a:rPr lang="es-ES" sz="3800" dirty="0"/>
                  <a:t>c) unidades de capacidad</a:t>
                </a:r>
                <a:endParaRPr lang="es-CL" sz="3800" dirty="0"/>
              </a:p>
              <a:p>
                <a:r>
                  <a:rPr lang="es-ES" sz="3800" dirty="0"/>
                  <a:t>d)unidades de superficie</a:t>
                </a:r>
                <a:endParaRPr lang="es-CL" sz="3800" dirty="0"/>
              </a:p>
              <a:p>
                <a:r>
                  <a:rPr lang="es-ES" sz="3800" dirty="0"/>
                  <a:t>e) Unidades de energía.</a:t>
                </a:r>
                <a:endParaRPr lang="es-CL" sz="3800" dirty="0"/>
              </a:p>
              <a:p>
                <a:endParaRPr lang="es-CL" sz="3800" dirty="0"/>
              </a:p>
            </p:txBody>
          </p:sp>
        </mc:Choice>
        <mc:Fallback xmlns=""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508" y="884420"/>
                <a:ext cx="10927829" cy="5973579"/>
              </a:xfrm>
              <a:blipFill rotWithShape="0">
                <a:blip r:embed="rId2"/>
                <a:stretch>
                  <a:fillRect l="-781" t="-61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69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cer.forestales.upm.es/basicas/udfisica/asignaturas/fisica/magnitudes/ordenes_files/micro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44" y="239843"/>
            <a:ext cx="9563725" cy="64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02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Notación de ingeniería.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812" y="1548984"/>
            <a:ext cx="8915400" cy="3777622"/>
          </a:xfrm>
        </p:spPr>
        <p:txBody>
          <a:bodyPr/>
          <a:lstStyle/>
          <a:p>
            <a:r>
              <a:rPr lang="es-CL" dirty="0"/>
              <a:t>La notación de ingeniería se parece a la notación de científica, sólo que el exponente se expresa en múltiplos de 3.</a:t>
            </a:r>
            <a:br>
              <a:rPr lang="es-CL" dirty="0"/>
            </a:br>
            <a:r>
              <a:rPr lang="es-CL" dirty="0"/>
              <a:t>Esto con el propósito de que concuerde con la unidades que comúnmente se utilizan. A x 10</a:t>
            </a:r>
            <a:r>
              <a:rPr lang="es-CL" baseline="30000" dirty="0"/>
              <a:t>B</a:t>
            </a:r>
            <a:endParaRPr lang="es-CL" dirty="0"/>
          </a:p>
          <a:p>
            <a:r>
              <a:rPr lang="es-CL" dirty="0"/>
              <a:t>A: Factor multiplicativo que está entre 1 y 1000. No es necesario poner más ceros, pues se arregla corrigiendo el exponente.</a:t>
            </a:r>
          </a:p>
          <a:p>
            <a:r>
              <a:rPr lang="es-CL" dirty="0"/>
              <a:t>B: Exponente que siempre es múltiplo de 3. (3, 6, 9, 12, etc.)</a:t>
            </a:r>
          </a:p>
          <a:p>
            <a:r>
              <a:rPr lang="es-CL" dirty="0"/>
              <a:t>Nota: cuando se expresan números menores que 1 (entre 0 y 1) el exponente tiene signo negativo, ejemplo: 0.5 = 2</a:t>
            </a:r>
            <a:r>
              <a:rPr lang="es-CL" baseline="30000" dirty="0"/>
              <a:t>-1</a:t>
            </a:r>
            <a:r>
              <a:rPr lang="es-CL" dirty="0"/>
              <a:t> o el peso del electrón expresado anteriormente.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808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notacion de ingeni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54" y="524656"/>
            <a:ext cx="9773587" cy="60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6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notacion de ingeni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72" y="389743"/>
            <a:ext cx="8064707" cy="5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8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ejercicios de aplicaciones de la notacion de ingeni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62" y="254833"/>
            <a:ext cx="9593705" cy="6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0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3673" y="129434"/>
            <a:ext cx="8911687" cy="1280890"/>
          </a:xfrm>
        </p:spPr>
        <p:txBody>
          <a:bodyPr/>
          <a:lstStyle/>
          <a:p>
            <a:r>
              <a:rPr lang="es-ES" dirty="0" smtClean="0"/>
              <a:t>aplicaciones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599862" y="964367"/>
                <a:ext cx="8915400" cy="377762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s-ES" dirty="0" smtClean="0"/>
                  <a:t>Exprese 45,6 microsegundos en  segundos</a:t>
                </a:r>
              </a:p>
              <a:p>
                <a:r>
                  <a:rPr lang="es-ES" dirty="0" smtClean="0"/>
                  <a:t>La masa de la luna corresponde a 73600000000000000000000 kg , </a:t>
                </a:r>
                <a:r>
                  <a:rPr lang="es-ES" dirty="0" smtClean="0"/>
                  <a:t>exprese </a:t>
                </a:r>
                <a:r>
                  <a:rPr lang="es-ES" dirty="0" smtClean="0"/>
                  <a:t>en NC y NI</a:t>
                </a:r>
              </a:p>
              <a:p>
                <a:r>
                  <a:rPr lang="es-ES" dirty="0" smtClean="0"/>
                  <a:t>El radio de la orbita de un </a:t>
                </a:r>
                <a:r>
                  <a:rPr lang="es-ES" dirty="0" smtClean="0"/>
                  <a:t>electrón </a:t>
                </a:r>
                <a:r>
                  <a:rPr lang="es-ES" dirty="0" smtClean="0"/>
                  <a:t>en el </a:t>
                </a:r>
                <a:r>
                  <a:rPr lang="es-ES" dirty="0" smtClean="0"/>
                  <a:t>átomo </a:t>
                </a:r>
                <a:r>
                  <a:rPr lang="es-ES" dirty="0" smtClean="0"/>
                  <a:t>de </a:t>
                </a:r>
                <a:r>
                  <a:rPr lang="es-ES" dirty="0" smtClean="0"/>
                  <a:t>Bohr </a:t>
                </a:r>
                <a:r>
                  <a:rPr lang="es-ES" dirty="0" smtClean="0"/>
                  <a:t>es de 0,00000000005 metros , </a:t>
                </a:r>
                <a:r>
                  <a:rPr lang="es-ES" dirty="0" smtClean="0"/>
                  <a:t>exprese </a:t>
                </a:r>
                <a:r>
                  <a:rPr lang="es-ES" dirty="0" smtClean="0"/>
                  <a:t>en NC y NI</a:t>
                </a:r>
              </a:p>
              <a:p>
                <a:r>
                  <a:rPr lang="es-ES" dirty="0" smtClean="0"/>
                  <a:t>Exprese la magnitud anterior en cm escrita en NI y NC</a:t>
                </a:r>
              </a:p>
              <a:p>
                <a:r>
                  <a:rPr lang="es-ES" dirty="0" smtClean="0"/>
                  <a:t>A cuantos micrómetros equivale el radio de la orbita de un </a:t>
                </a:r>
                <a:r>
                  <a:rPr lang="es-ES" dirty="0" smtClean="0"/>
                  <a:t>electrón?</a:t>
                </a:r>
                <a:endParaRPr lang="es-ES" dirty="0" smtClean="0"/>
              </a:p>
              <a:p>
                <a:r>
                  <a:rPr lang="es-ES" dirty="0" smtClean="0"/>
                  <a:t>254,1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254,56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11 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𝑔𝑟𝑎𝑚𝑜𝑠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𝑒𝑥𝑝𝑟𝑒𝑠𝑎𝑑𝑜𝑠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𝑀𝑘𝑔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b="0" dirty="0" smtClean="0"/>
              </a:p>
              <a:p>
                <a:r>
                  <a:rPr lang="es-ES" dirty="0" smtClean="0"/>
                  <a:t>245.080 toneladas expresadas en </a:t>
                </a:r>
                <a:r>
                  <a:rPr lang="es-ES" dirty="0" smtClean="0"/>
                  <a:t>G gr</a:t>
                </a:r>
                <a:endParaRPr lang="es-ES" dirty="0" smtClean="0"/>
              </a:p>
              <a:p>
                <a:r>
                  <a:rPr lang="es-ES" dirty="0" smtClean="0"/>
                  <a:t>El numero de moléculas contenidas en un gramo de agua es app</a:t>
                </a:r>
              </a:p>
              <a:p>
                <a:r>
                  <a:rPr lang="es-ES" dirty="0" smtClean="0"/>
                  <a:t>33.500.000.000.000.000.000.000.escriba en NI y NC</a:t>
                </a:r>
              </a:p>
              <a:p>
                <a:r>
                  <a:rPr lang="es-ES" dirty="0" smtClean="0"/>
                  <a:t>Exprese la cantidad anterior según el prefijo correspondiente</a:t>
                </a:r>
              </a:p>
              <a:p>
                <a:r>
                  <a:rPr lang="es-ES" dirty="0" smtClean="0"/>
                  <a:t>¿Cuál es el orden de magnitud de 34.587.000</a:t>
                </a:r>
              </a:p>
              <a:p>
                <a:r>
                  <a:rPr lang="es-ES" dirty="0" smtClean="0"/>
                  <a:t>¿Cuál es el orden de magnitud de 0,0000000000456</a:t>
                </a: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9862" y="964367"/>
                <a:ext cx="8915400" cy="3777622"/>
              </a:xfrm>
              <a:blipFill rotWithShape="0">
                <a:blip r:embed="rId2"/>
                <a:stretch>
                  <a:fillRect l="-137" t="-1452" r="-20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015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aproximación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5048" y="1548984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Dada las cantidades:</a:t>
            </a:r>
          </a:p>
          <a:p>
            <a:r>
              <a:rPr lang="es-ES" dirty="0" smtClean="0"/>
              <a:t>345.678,957</a:t>
            </a:r>
          </a:p>
          <a:p>
            <a:r>
              <a:rPr lang="es-ES" dirty="0" smtClean="0"/>
              <a:t>0,78456</a:t>
            </a:r>
          </a:p>
          <a:p>
            <a:r>
              <a:rPr lang="es-ES" dirty="0" smtClean="0"/>
              <a:t>34,796,956</a:t>
            </a:r>
          </a:p>
          <a:p>
            <a:r>
              <a:rPr lang="es-ES" dirty="0" smtClean="0"/>
              <a:t>100.234.078,9785</a:t>
            </a:r>
          </a:p>
          <a:p>
            <a:r>
              <a:rPr lang="es-ES" dirty="0" smtClean="0"/>
              <a:t>Aproxime según </a:t>
            </a:r>
          </a:p>
          <a:p>
            <a:r>
              <a:rPr lang="es-ES" dirty="0" smtClean="0"/>
              <a:t>Las unidades de mil</a:t>
            </a:r>
          </a:p>
          <a:p>
            <a:r>
              <a:rPr lang="es-ES" dirty="0" smtClean="0"/>
              <a:t>Las centenas</a:t>
            </a:r>
          </a:p>
          <a:p>
            <a:r>
              <a:rPr lang="es-ES" dirty="0" smtClean="0"/>
              <a:t>Diez milésimas</a:t>
            </a:r>
          </a:p>
          <a:p>
            <a:r>
              <a:rPr lang="es-ES" dirty="0" smtClean="0"/>
              <a:t>centenas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28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0,0000456 segundos  expréselos en:</a:t>
            </a:r>
          </a:p>
          <a:p>
            <a:r>
              <a:rPr lang="es-ES" dirty="0" smtClean="0"/>
              <a:t>Millonésimas de segundos</a:t>
            </a:r>
          </a:p>
          <a:p>
            <a:r>
              <a:rPr lang="es-ES" dirty="0" smtClean="0"/>
              <a:t>Milésimas de segundos</a:t>
            </a:r>
          </a:p>
          <a:p>
            <a:r>
              <a:rPr lang="es-ES" dirty="0" smtClean="0"/>
              <a:t>Milisegundos</a:t>
            </a:r>
          </a:p>
          <a:p>
            <a:r>
              <a:rPr lang="es-ES" dirty="0" smtClean="0"/>
              <a:t>Microsegundos</a:t>
            </a:r>
          </a:p>
          <a:p>
            <a:endParaRPr lang="es-ES" dirty="0"/>
          </a:p>
          <a:p>
            <a:r>
              <a:rPr lang="es-ES" dirty="0" smtClean="0"/>
              <a:t>345.000.000.000 gr, expréselos en</a:t>
            </a:r>
          </a:p>
          <a:p>
            <a:r>
              <a:rPr lang="es-ES" dirty="0" smtClean="0"/>
              <a:t>Kilogramos</a:t>
            </a:r>
          </a:p>
          <a:p>
            <a:r>
              <a:rPr lang="es-ES" dirty="0" smtClean="0"/>
              <a:t>Mega gramos</a:t>
            </a:r>
          </a:p>
          <a:p>
            <a:r>
              <a:rPr lang="es-ES" dirty="0" smtClean="0"/>
              <a:t>Giga gramos</a:t>
            </a:r>
          </a:p>
          <a:p>
            <a:r>
              <a:rPr lang="es-ES" dirty="0" smtClean="0"/>
              <a:t>Tera kg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251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El radio del electrón es aproximadamente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2,36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CL" dirty="0" smtClean="0"/>
                  <a:t>, expréselos en NI y NC</a:t>
                </a:r>
              </a:p>
              <a:p>
                <a:r>
                  <a:rPr lang="es-ES" dirty="0" smtClean="0"/>
                  <a:t>El radio del electrón expresados en Attm</a:t>
                </a:r>
              </a:p>
              <a:p>
                <a:endParaRPr lang="es-ES" dirty="0"/>
              </a:p>
              <a:p>
                <a:r>
                  <a:rPr lang="es-ES" dirty="0" smtClean="0"/>
                  <a:t>La distancia de la tierra al sol es un millón y medio de km</a:t>
                </a:r>
              </a:p>
              <a:p>
                <a:r>
                  <a:rPr lang="es-ES" dirty="0" smtClean="0"/>
                  <a:t>Expresados en cm y m</a:t>
                </a:r>
              </a:p>
              <a:p>
                <a:r>
                  <a:rPr lang="es-ES" dirty="0" smtClean="0"/>
                  <a:t>La masa del sol 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s-CL" dirty="0" smtClean="0"/>
                  <a:t> esta cantidad expresadas en Zetta kg. corresponde a?</a:t>
                </a:r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530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689" y="0"/>
            <a:ext cx="8911687" cy="1280890"/>
          </a:xfrm>
        </p:spPr>
        <p:txBody>
          <a:bodyPr/>
          <a:lstStyle/>
          <a:p>
            <a:r>
              <a:rPr lang="es-ES" dirty="0" smtClean="0"/>
              <a:t>Aplicaciones.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25430" y="1468582"/>
                <a:ext cx="8915400" cy="3777622"/>
              </a:xfrm>
            </p:spPr>
            <p:txBody>
              <a:bodyPr/>
              <a:lstStyle/>
              <a:p>
                <a:r>
                  <a:rPr lang="es-CL" dirty="0" smtClean="0"/>
                  <a:t> </a:t>
                </a:r>
                <a:r>
                  <a:rPr lang="es-CL" dirty="0"/>
                  <a:t>La masa del sol es aproximadamente 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30</m:t>
                        </m:r>
                      </m:sup>
                    </m:sSup>
                    <m:r>
                      <a:rPr lang="es-CL" i="1"/>
                      <m:t> </m:t>
                    </m:r>
                    <m:r>
                      <a:rPr lang="es-CL" i="1"/>
                      <m:t>𝑘𝑔</m:t>
                    </m:r>
                  </m:oMath>
                </a14:m>
                <a:r>
                  <a:rPr lang="es-CL" dirty="0"/>
                  <a:t>  , esta cantidad escrita en Zetta kg corresponde a </a:t>
                </a:r>
              </a:p>
              <a:p>
                <a:r>
                  <a:rPr lang="es-CL" dirty="0"/>
                  <a:t>a)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9</m:t>
                        </m:r>
                      </m:sup>
                    </m:sSup>
                    <m:r>
                      <a:rPr lang="es-CL" i="1"/>
                      <m:t>𝑍𝑒𝑡𝑡𝑎𝑠</m:t>
                    </m:r>
                    <m:r>
                      <a:rPr lang="es-CL" i="1"/>
                      <m:t> </m:t>
                    </m:r>
                    <m:r>
                      <a:rPr lang="es-CL" i="1"/>
                      <m:t>𝑘𝑔</m:t>
                    </m:r>
                  </m:oMath>
                </a14:m>
                <a:r>
                  <a:rPr lang="es-CL" dirty="0"/>
                  <a:t>    b)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30</m:t>
                        </m:r>
                      </m:sup>
                    </m:sSup>
                    <m:r>
                      <a:rPr lang="es-CL" i="1"/>
                      <m:t> </m:t>
                    </m:r>
                    <m:r>
                      <a:rPr lang="es-CL" i="1"/>
                      <m:t>𝑍𝑒𝑡𝑡𝑎</m:t>
                    </m:r>
                    <m:r>
                      <a:rPr lang="es-CL" i="1"/>
                      <m:t> </m:t>
                    </m:r>
                    <m:r>
                      <a:rPr lang="es-CL" i="1"/>
                      <m:t>𝑘𝑔</m:t>
                    </m:r>
                  </m:oMath>
                </a14:m>
                <a:r>
                  <a:rPr lang="es-CL" dirty="0"/>
                  <a:t>      c)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9 </m:t>
                        </m:r>
                      </m:sup>
                    </m:sSup>
                    <m:r>
                      <a:rPr lang="es-CL" i="1"/>
                      <m:t>𝑍𝑒𝑡𝑡𝑎</m:t>
                    </m:r>
                    <m:r>
                      <a:rPr lang="es-CL" i="1"/>
                      <m:t> </m:t>
                    </m:r>
                    <m:r>
                      <a:rPr lang="es-CL" i="1"/>
                      <m:t>𝑘𝑔</m:t>
                    </m:r>
                  </m:oMath>
                </a14:m>
                <a:r>
                  <a:rPr lang="es-CL" dirty="0"/>
                  <a:t>     d)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24</m:t>
                        </m:r>
                      </m:sup>
                    </m:sSup>
                    <m:r>
                      <a:rPr lang="es-CL" i="1"/>
                      <m:t> </m:t>
                    </m:r>
                    <m:r>
                      <a:rPr lang="es-CL" i="1"/>
                      <m:t>𝑘𝑒𝑡𝑡𝑎</m:t>
                    </m:r>
                    <m:r>
                      <a:rPr lang="es-CL" i="1"/>
                      <m:t> </m:t>
                    </m:r>
                    <m:r>
                      <a:rPr lang="es-CL" i="1"/>
                      <m:t>𝐾𝑔</m:t>
                    </m:r>
                  </m:oMath>
                </a14:m>
                <a:r>
                  <a:rPr lang="es-CL" dirty="0"/>
                  <a:t>       e)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21</m:t>
                        </m:r>
                      </m:sup>
                    </m:sSup>
                    <m:r>
                      <a:rPr lang="es-CL" i="1"/>
                      <m:t>  </m:t>
                    </m:r>
                    <m:r>
                      <a:rPr lang="es-CL" i="1"/>
                      <m:t>𝑍𝑒𝑡𝑡𝑎𝑘𝑔</m:t>
                    </m:r>
                  </m:oMath>
                </a14:m>
                <a:r>
                  <a:rPr lang="es-CL" dirty="0"/>
                  <a:t>  </a:t>
                </a:r>
                <a:endParaRPr lang="es-CL" dirty="0" smtClean="0"/>
              </a:p>
              <a:p>
                <a:endParaRPr lang="es-CL" dirty="0"/>
              </a:p>
              <a:p>
                <a:r>
                  <a:rPr lang="es-CL" dirty="0" smtClean="0"/>
                  <a:t> </a:t>
                </a:r>
                <a:r>
                  <a:rPr lang="es-CL" dirty="0"/>
                  <a:t>El radio de un electrón es aproximadamente  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−10</m:t>
                        </m:r>
                      </m:sup>
                    </m:sSup>
                    <m:r>
                      <a:rPr lang="es-CL" i="1"/>
                      <m:t>𝑚</m:t>
                    </m:r>
                  </m:oMath>
                </a14:m>
                <a:r>
                  <a:rPr lang="es-CL" dirty="0"/>
                  <a:t>  , esta cantidad escrita en Nano cm equivale a.</a:t>
                </a:r>
              </a:p>
              <a:p>
                <a:r>
                  <a:rPr lang="es-CL" dirty="0"/>
                  <a:t>a) 0,05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−9</m:t>
                        </m:r>
                      </m:sup>
                    </m:sSup>
                    <m:r>
                      <a:rPr lang="es-CL" i="1"/>
                      <m:t>𝑚</m:t>
                    </m:r>
                  </m:oMath>
                </a14:m>
                <a:r>
                  <a:rPr lang="es-CL" dirty="0"/>
                  <a:t>                  b) 0,05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−12</m:t>
                        </m:r>
                      </m:sup>
                    </m:sSup>
                    <m:r>
                      <a:rPr lang="es-CL" i="1"/>
                      <m:t>𝑚</m:t>
                    </m:r>
                  </m:oMath>
                </a14:m>
                <a:r>
                  <a:rPr lang="es-CL" dirty="0"/>
                  <a:t>              c)  0,05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9</m:t>
                        </m:r>
                      </m:sup>
                    </m:sSup>
                    <m:r>
                      <a:rPr lang="es-CL" i="1"/>
                      <m:t>𝑚</m:t>
                    </m:r>
                  </m:oMath>
                </a14:m>
                <a:r>
                  <a:rPr lang="es-CL" dirty="0"/>
                  <a:t>      d) 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−10</m:t>
                        </m:r>
                      </m:sup>
                    </m:sSup>
                    <m:r>
                      <a:rPr lang="es-CL" i="1"/>
                      <m:t>𝑚</m:t>
                    </m:r>
                  </m:oMath>
                </a14:m>
                <a:r>
                  <a:rPr lang="es-CL" dirty="0"/>
                  <a:t>       e) 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−10</m:t>
                        </m:r>
                      </m:sup>
                    </m:sSup>
                    <m:r>
                      <a:rPr lang="es-CL" i="1"/>
                      <m:t>𝑚</m:t>
                    </m:r>
                  </m:oMath>
                </a14:m>
                <a:r>
                  <a:rPr lang="es-CL" dirty="0"/>
                  <a:t>  </a:t>
                </a:r>
              </a:p>
              <a:p>
                <a:endParaRPr lang="es-ES" dirty="0" smtClean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430" y="1468582"/>
                <a:ext cx="8915400" cy="3777622"/>
              </a:xfrm>
              <a:blipFill rotWithShape="0">
                <a:blip r:embed="rId2"/>
                <a:stretch>
                  <a:fillRect l="-479" t="-323" r="-75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8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49311" y="499672"/>
                <a:ext cx="10253273" cy="6358328"/>
              </a:xfrm>
            </p:spPr>
            <p:txBody>
              <a:bodyPr>
                <a:normAutofit/>
              </a:bodyPr>
              <a:lstStyle/>
              <a:p>
                <a:r>
                  <a:rPr lang="es-ES" dirty="0"/>
                  <a:t>3.Una unidad fundamental de medida en el sistema internacional es:</a:t>
                </a:r>
                <a:endParaRPr lang="es-CL" dirty="0"/>
              </a:p>
              <a:p>
                <a:r>
                  <a:rPr lang="es-E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ES" dirty="0"/>
                  <a:t>b) kilogramo</a:t>
                </a:r>
                <a:endParaRPr lang="es-CL" dirty="0"/>
              </a:p>
              <a:p>
                <a:r>
                  <a:rPr lang="es-ES" dirty="0"/>
                  <a:t>c) m/m</a:t>
                </a:r>
                <a:endParaRPr lang="es-CL" dirty="0"/>
              </a:p>
              <a:p>
                <a:r>
                  <a:rPr lang="es-ES" dirty="0"/>
                  <a:t>d) litro</a:t>
                </a:r>
                <a:endParaRPr lang="es-CL" dirty="0"/>
              </a:p>
              <a:p>
                <a:r>
                  <a:rPr lang="es-ES" dirty="0"/>
                  <a:t>e) m/s</a:t>
                </a:r>
                <a:endParaRPr lang="es-CL" dirty="0"/>
              </a:p>
              <a:p>
                <a:r>
                  <a:rPr lang="es-ES" dirty="0"/>
                  <a:t> </a:t>
                </a:r>
                <a:endParaRPr lang="es-CL" dirty="0"/>
              </a:p>
              <a:p>
                <a:r>
                  <a:rPr lang="es-ES" dirty="0"/>
                  <a:t>4. Si 1dm equivale a la décima parte de un metro y un hectómetro equivalen a 100 metros , entonces 200 dm en hectómetros son:</a:t>
                </a:r>
                <a:endParaRPr lang="es-CL" dirty="0"/>
              </a:p>
              <a:p>
                <a:r>
                  <a:rPr lang="es-ES" dirty="0"/>
                  <a:t>a) 2</a:t>
                </a:r>
                <a:endParaRPr lang="es-CL" dirty="0"/>
              </a:p>
              <a:p>
                <a:r>
                  <a:rPr lang="es-ES" dirty="0"/>
                  <a:t>b) 0,02</a:t>
                </a:r>
                <a:endParaRPr lang="es-CL" dirty="0"/>
              </a:p>
              <a:p>
                <a:r>
                  <a:rPr lang="es-ES" dirty="0"/>
                  <a:t>c)0,002</a:t>
                </a:r>
                <a:endParaRPr lang="es-CL" dirty="0"/>
              </a:p>
              <a:p>
                <a:r>
                  <a:rPr lang="es-ES" dirty="0"/>
                  <a:t>d)20</a:t>
                </a:r>
                <a:endParaRPr lang="es-CL" dirty="0"/>
              </a:p>
              <a:p>
                <a:r>
                  <a:rPr lang="es-ES" dirty="0"/>
                  <a:t>e)0,2</a:t>
                </a:r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311" y="499672"/>
                <a:ext cx="10253273" cy="6358328"/>
              </a:xfrm>
              <a:blipFill rotWithShape="0">
                <a:blip r:embed="rId2"/>
                <a:stretch>
                  <a:fillRect l="-416" t="-57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242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39284" y="1080655"/>
                <a:ext cx="9796751" cy="5347854"/>
              </a:xfrm>
            </p:spPr>
            <p:txBody>
              <a:bodyPr/>
              <a:lstStyle/>
              <a:p>
                <a:r>
                  <a:rPr lang="es-CL" dirty="0" smtClean="0"/>
                  <a:t>254.080 </a:t>
                </a:r>
                <a:r>
                  <a:rPr lang="es-CL" dirty="0"/>
                  <a:t>toneladas en gramos equivalen en  notación de ingeniería:</a:t>
                </a:r>
              </a:p>
              <a:p>
                <a:r>
                  <a:rPr lang="es-CL" dirty="0"/>
                  <a:t>a) 254,1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9</m:t>
                        </m:r>
                      </m:sup>
                    </m:sSup>
                  </m:oMath>
                </a14:m>
                <a:r>
                  <a:rPr lang="es-CL" dirty="0"/>
                  <a:t> gramos         		b) 254,1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6</m:t>
                        </m:r>
                      </m:sup>
                    </m:sSup>
                  </m:oMath>
                </a14:m>
                <a:r>
                  <a:rPr lang="es-CL" dirty="0"/>
                  <a:t> gramos          	 c)  254,1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12</m:t>
                        </m:r>
                      </m:sup>
                    </m:sSup>
                  </m:oMath>
                </a14:m>
                <a:r>
                  <a:rPr lang="es-CL" dirty="0"/>
                  <a:t> gramos             		 d)  25,4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9</m:t>
                        </m:r>
                      </m:sup>
                    </m:sSup>
                  </m:oMath>
                </a14:m>
                <a:r>
                  <a:rPr lang="es-CL" dirty="0"/>
                  <a:t> gramos    		e) 2,5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9</m:t>
                        </m:r>
                      </m:sup>
                    </m:sSup>
                  </m:oMath>
                </a14:m>
                <a:r>
                  <a:rPr lang="es-CL" dirty="0"/>
                  <a:t> gramos</a:t>
                </a:r>
              </a:p>
              <a:p>
                <a:r>
                  <a:rPr lang="es-CL" dirty="0"/>
                  <a:t> </a:t>
                </a:r>
                <a:endParaRPr lang="es-CL" dirty="0" smtClean="0"/>
              </a:p>
              <a:p>
                <a:endParaRPr lang="es-ES" dirty="0"/>
              </a:p>
              <a:p>
                <a:endParaRPr lang="es-CL" dirty="0"/>
              </a:p>
              <a:p>
                <a:r>
                  <a:rPr lang="es-CL" dirty="0" smtClean="0"/>
                  <a:t>254.080 </a:t>
                </a:r>
                <a:r>
                  <a:rPr lang="es-CL" dirty="0"/>
                  <a:t>toneladas en gramos equivalen en  notación científica:</a:t>
                </a:r>
              </a:p>
              <a:p>
                <a:r>
                  <a:rPr lang="es-CL" dirty="0"/>
                  <a:t>a) 25,41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11</m:t>
                        </m:r>
                      </m:sup>
                    </m:sSup>
                  </m:oMath>
                </a14:m>
                <a:r>
                  <a:rPr lang="es-CL" dirty="0"/>
                  <a:t> gramos			b) 254,1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11</m:t>
                        </m:r>
                      </m:sup>
                    </m:sSup>
                  </m:oMath>
                </a14:m>
                <a:r>
                  <a:rPr lang="es-CL" dirty="0"/>
                  <a:t> gramos		c) 2,5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11</m:t>
                        </m:r>
                      </m:sup>
                    </m:sSup>
                  </m:oMath>
                </a14:m>
                <a:r>
                  <a:rPr lang="es-CL" dirty="0"/>
                  <a:t> gramos</a:t>
                </a:r>
              </a:p>
              <a:p>
                <a:r>
                  <a:rPr lang="es-CL" dirty="0"/>
                  <a:t>d) 2,5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9</m:t>
                        </m:r>
                      </m:sup>
                    </m:sSup>
                  </m:oMath>
                </a14:m>
                <a:r>
                  <a:rPr lang="es-CL" dirty="0"/>
                  <a:t> gramos			e) 2,5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/>
                        </m:ctrlPr>
                      </m:sSupPr>
                      <m:e>
                        <m:r>
                          <a:rPr lang="es-CL" i="1"/>
                          <m:t>𝑥</m:t>
                        </m:r>
                        <m:r>
                          <a:rPr lang="es-CL" i="1"/>
                          <m:t>10</m:t>
                        </m:r>
                      </m:e>
                      <m:sup>
                        <m:r>
                          <a:rPr lang="es-CL" i="1"/>
                          <m:t>12</m:t>
                        </m:r>
                      </m:sup>
                    </m:sSup>
                  </m:oMath>
                </a14:m>
                <a:r>
                  <a:rPr lang="es-CL" dirty="0"/>
                  <a:t> gramos</a:t>
                </a: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9284" y="1080655"/>
                <a:ext cx="9796751" cy="5347854"/>
              </a:xfrm>
              <a:blipFill rotWithShape="0">
                <a:blip r:embed="rId2"/>
                <a:stretch>
                  <a:fillRect l="-436" t="-56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166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8634" y="125346"/>
            <a:ext cx="8911687" cy="1280890"/>
          </a:xfrm>
        </p:spPr>
        <p:txBody>
          <a:bodyPr/>
          <a:lstStyle/>
          <a:p>
            <a:r>
              <a:rPr lang="es-ES" dirty="0" smtClean="0"/>
              <a:t>Correlación entre variables.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08557" y="1406236"/>
            <a:ext cx="8915400" cy="3777622"/>
          </a:xfrm>
        </p:spPr>
        <p:txBody>
          <a:bodyPr/>
          <a:lstStyle/>
          <a:p>
            <a:r>
              <a:rPr lang="es-ES" dirty="0" smtClean="0"/>
              <a:t>Decimos que dos variables X e Y , están relacionadas cuando hay una relación cuantitativa entre ellas . X suele ser la variable independiente  e Y la variable dependiente ( Y depende de X)</a:t>
            </a:r>
          </a:p>
          <a:p>
            <a:r>
              <a:rPr lang="es-ES" dirty="0" smtClean="0"/>
              <a:t>Altura y peso de niños- Peso=f(altura)</a:t>
            </a:r>
          </a:p>
          <a:p>
            <a:r>
              <a:rPr lang="es-ES" dirty="0" smtClean="0"/>
              <a:t>Velocidad máxima que alcanza un coche y potencia de su motor. Velocidad=f(potencia)</a:t>
            </a:r>
          </a:p>
          <a:p>
            <a:r>
              <a:rPr lang="es-ES" dirty="0" smtClean="0"/>
              <a:t>Presupuesto para adquisiciones  y numero de libros que puede adquirir la </a:t>
            </a:r>
            <a:r>
              <a:rPr lang="es-ES" dirty="0" err="1" smtClean="0"/>
              <a:t>bioblioteca</a:t>
            </a:r>
            <a:r>
              <a:rPr lang="es-ES" dirty="0" smtClean="0"/>
              <a:t> . Libro =f(presupuesto)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1184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37309" y="1371600"/>
                <a:ext cx="9952904" cy="3777622"/>
              </a:xfrm>
            </p:spPr>
            <p:txBody>
              <a:bodyPr/>
              <a:lstStyle/>
              <a:p>
                <a:r>
                  <a:rPr lang="es-ES" sz="3200" dirty="0" smtClean="0"/>
                  <a:t>Si se hace una lista ordenada las palabras según su frecuencia de aparición en un texto extenso . Se encuentra que hay una correlación entre frecuencia y posición o rango en esa lista.</a:t>
                </a:r>
              </a:p>
              <a:p>
                <a:r>
                  <a:rPr lang="es-ES" sz="3200" dirty="0" smtClean="0"/>
                  <a:t>Frecuencia =f(rango) </a:t>
                </a:r>
                <a14:m>
                  <m:oMath xmlns:m="http://schemas.openxmlformats.org/officeDocument/2006/math">
                    <m:r>
                      <a:rPr lang="es-E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𝐿𝑒𝑦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𝑍𝑖𝑝𝑓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CL" sz="3200" dirty="0" smtClean="0"/>
              </a:p>
              <a:p>
                <a:endParaRPr lang="es-ES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9" y="1371600"/>
                <a:ext cx="9952904" cy="3777622"/>
              </a:xfrm>
              <a:blipFill rotWithShape="0">
                <a:blip r:embed="rId2"/>
                <a:stretch>
                  <a:fillRect l="-1471" t="-20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587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4779" y="208473"/>
            <a:ext cx="8911687" cy="1280890"/>
          </a:xfrm>
        </p:spPr>
        <p:txBody>
          <a:bodyPr/>
          <a:lstStyle/>
          <a:p>
            <a:r>
              <a:rPr lang="es-ES" dirty="0" smtClean="0"/>
              <a:t>Relación causal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205346"/>
            <a:ext cx="9952903" cy="5153890"/>
          </a:xfrm>
        </p:spPr>
        <p:txBody>
          <a:bodyPr>
            <a:normAutofit fontScale="85000" lnSpcReduction="20000"/>
          </a:bodyPr>
          <a:lstStyle/>
          <a:p>
            <a:r>
              <a:rPr lang="es-ES" sz="2800" dirty="0" smtClean="0"/>
              <a:t>La relación puede ser claramente causal o no .</a:t>
            </a:r>
          </a:p>
          <a:p>
            <a:r>
              <a:rPr lang="es-ES" sz="2800" dirty="0" smtClean="0"/>
              <a:t>La potencia del motor de un coche  es la causa de que alcance  una mayor velocidad. Así como un mayor presupuesto el que se puede comprar mas libros  ( X es la causa de Y)</a:t>
            </a:r>
          </a:p>
          <a:p>
            <a:r>
              <a:rPr lang="es-ES" sz="2800" dirty="0" smtClean="0"/>
              <a:t>En cambio el rango de una distribución tipo Zipf no es la causa de la frecuencia .En todo caso , la frecuencia es la causa del rango.(Y es la causa de X)</a:t>
            </a:r>
          </a:p>
          <a:p>
            <a:r>
              <a:rPr lang="es-ES" sz="2800" dirty="0" smtClean="0"/>
              <a:t>La relación altura peso , tiene una parte de causalidad , pero también existen otros factores (X y otros factores son la causa de Y)</a:t>
            </a:r>
          </a:p>
          <a:p>
            <a:endParaRPr lang="es-ES" sz="2800" dirty="0"/>
          </a:p>
          <a:p>
            <a:r>
              <a:rPr lang="es-ES" sz="2800" dirty="0" smtClean="0"/>
              <a:t>Cuando se hacen correlaciones hay que analizar bien el fenómeno para no caer en errores.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926690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7247" y="97637"/>
            <a:ext cx="8911687" cy="1280890"/>
          </a:xfrm>
        </p:spPr>
        <p:txBody>
          <a:bodyPr/>
          <a:lstStyle/>
          <a:p>
            <a:r>
              <a:rPr lang="es-ES" dirty="0" smtClean="0"/>
              <a:t>Correlaciones espúreas.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0436" y="1205345"/>
            <a:ext cx="11194473" cy="495992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Hay que evitar las correlaciones espúreas  o espurias, es decir que llevan a conclusiones erróneas.</a:t>
            </a:r>
          </a:p>
          <a:p>
            <a:r>
              <a:rPr lang="es-ES" sz="3200" dirty="0" smtClean="0"/>
              <a:t>Ocurren cuando dos variables X e Y , son realmente independientes entre si , pero dependientes ambas de una misma causa común Z.</a:t>
            </a:r>
          </a:p>
          <a:p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6" y="4064143"/>
            <a:ext cx="23050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77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0925" y="111492"/>
            <a:ext cx="8911687" cy="1280890"/>
          </a:xfrm>
        </p:spPr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jemplo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546" y="942109"/>
            <a:ext cx="10931236" cy="558338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Cierto  biólogo inglés publico un estudio en el que se comprueba que en los pueblos y ciudades con mas cigüeñas  en los campanarios ,X , nacen mas niños Y. Luego  la conclusión de que </a:t>
            </a:r>
          </a:p>
          <a:p>
            <a:r>
              <a:rPr lang="es-ES" sz="2800" dirty="0" smtClean="0"/>
              <a:t>“</a:t>
            </a:r>
            <a:r>
              <a:rPr lang="es-ES" sz="2800" dirty="0" smtClean="0">
                <a:solidFill>
                  <a:srgbClr val="FF0000"/>
                </a:solidFill>
              </a:rPr>
              <a:t>Los niños los trae la cigüeña”</a:t>
            </a:r>
          </a:p>
          <a:p>
            <a:r>
              <a:rPr lang="es-ES" sz="2800" dirty="0" smtClean="0"/>
              <a:t>Lo cierto es que tanto el numero de cigüeñas X , como el de niños Y, dependen de la causa común Z, que es el tamaño del pueblo o ciudad. En las poblaciones grandes , hay siempre mas cigüeñas  y mas niños. Tanto cigüeñas como niños están correlacionados con el tamaño de la población , pero no entre ellos.</a:t>
            </a:r>
          </a:p>
          <a:p>
            <a:endParaRPr lang="es-ES" sz="2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4671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216" y="111491"/>
            <a:ext cx="8911687" cy="1280890"/>
          </a:xfrm>
        </p:spPr>
        <p:txBody>
          <a:bodyPr/>
          <a:lstStyle/>
          <a:p>
            <a:r>
              <a:rPr lang="es-ES" dirty="0" smtClean="0"/>
              <a:t>Correlación entre variables.</a:t>
            </a:r>
            <a:endParaRPr lang="es-CL" dirty="0"/>
          </a:p>
        </p:txBody>
      </p:sp>
      <p:pic>
        <p:nvPicPr>
          <p:cNvPr id="3074" name="Picture 2" descr="Resultado de imagen para correlacion positiva entre variab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6" y="845127"/>
            <a:ext cx="9476508" cy="52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28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762" y="263891"/>
            <a:ext cx="8911687" cy="1280890"/>
          </a:xfrm>
        </p:spPr>
        <p:txBody>
          <a:bodyPr/>
          <a:lstStyle/>
          <a:p>
            <a:r>
              <a:rPr lang="es-ES" dirty="0" smtClean="0"/>
              <a:t>Tipos de correlación. </a:t>
            </a:r>
            <a:endParaRPr lang="es-CL" dirty="0"/>
          </a:p>
        </p:txBody>
      </p:sp>
      <p:pic>
        <p:nvPicPr>
          <p:cNvPr id="2050" name="Picture 2" descr="Resultado de imagen para correlacion positiva entre variab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62" y="1136074"/>
            <a:ext cx="7950383" cy="51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0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Correlación entre variables. </a:t>
            </a:r>
            <a:endParaRPr lang="es-CL" dirty="0"/>
          </a:p>
        </p:txBody>
      </p:sp>
      <p:pic>
        <p:nvPicPr>
          <p:cNvPr id="1026" name="Picture 2" descr="Resultado de imagen para correlacion positiva entre variab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2" y="1704110"/>
            <a:ext cx="9041534" cy="44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9840" y="484681"/>
            <a:ext cx="10272349" cy="6170951"/>
          </a:xfrm>
        </p:spPr>
        <p:txBody>
          <a:bodyPr>
            <a:normAutofit/>
          </a:bodyPr>
          <a:lstStyle/>
          <a:p>
            <a:r>
              <a:rPr lang="es-ES" dirty="0"/>
              <a:t>5. ¿Qué unidad física queda perfectamente definida con solo el valor numérico o módulo de ella?</a:t>
            </a:r>
            <a:endParaRPr lang="es-CL" dirty="0"/>
          </a:p>
          <a:p>
            <a:r>
              <a:rPr lang="es-ES" dirty="0"/>
              <a:t>a) La masa</a:t>
            </a:r>
            <a:endParaRPr lang="es-CL" dirty="0"/>
          </a:p>
          <a:p>
            <a:r>
              <a:rPr lang="es-ES" dirty="0"/>
              <a:t>b) La aceleración</a:t>
            </a:r>
            <a:endParaRPr lang="es-CL" dirty="0"/>
          </a:p>
          <a:p>
            <a:r>
              <a:rPr lang="es-ES" dirty="0"/>
              <a:t>c) La fuerza</a:t>
            </a:r>
            <a:endParaRPr lang="es-CL" dirty="0"/>
          </a:p>
          <a:p>
            <a:r>
              <a:rPr lang="es-ES" dirty="0"/>
              <a:t>d) El desplazamiento</a:t>
            </a:r>
            <a:endParaRPr lang="es-CL" dirty="0"/>
          </a:p>
          <a:p>
            <a:r>
              <a:rPr lang="es-ES" dirty="0"/>
              <a:t>e) Ninguna de las anteriores.</a:t>
            </a:r>
            <a:endParaRPr lang="es-CL" dirty="0"/>
          </a:p>
          <a:p>
            <a:r>
              <a:rPr lang="es-ES" dirty="0"/>
              <a:t> </a:t>
            </a:r>
            <a:endParaRPr lang="es-CL" dirty="0"/>
          </a:p>
          <a:p>
            <a:r>
              <a:rPr lang="es-ES" dirty="0"/>
              <a:t>6.- Un automóvil viaja desde Viña del mar  hasta Santiago a una rapidez de 144 k/H , Es equivalente a decir que lo hace a</a:t>
            </a:r>
            <a:endParaRPr lang="es-CL" dirty="0"/>
          </a:p>
          <a:p>
            <a:r>
              <a:rPr lang="es-ES" dirty="0"/>
              <a:t>a) 20m/s</a:t>
            </a:r>
            <a:endParaRPr lang="es-CL" dirty="0"/>
          </a:p>
          <a:p>
            <a:r>
              <a:rPr lang="es-ES" dirty="0"/>
              <a:t>b)30m/s</a:t>
            </a:r>
            <a:endParaRPr lang="es-CL" dirty="0"/>
          </a:p>
          <a:p>
            <a:r>
              <a:rPr lang="es-ES" dirty="0"/>
              <a:t>c) 0.144 m/s</a:t>
            </a:r>
            <a:endParaRPr lang="es-CL" dirty="0"/>
          </a:p>
          <a:p>
            <a:r>
              <a:rPr lang="es-ES" dirty="0"/>
              <a:t>d) 40m/s</a:t>
            </a:r>
            <a:endParaRPr lang="es-CL" dirty="0"/>
          </a:p>
          <a:p>
            <a:r>
              <a:rPr lang="es-ES" dirty="0"/>
              <a:t>e) 1.44 m/s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804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764752" y="379751"/>
                <a:ext cx="10122447" cy="62908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ES" dirty="0"/>
                  <a:t>7) La distancia de la tierra al Sol es aproximadamente de Un millón y medio de kilómetros. Esta cantidad se puede escribir como:</a:t>
                </a:r>
                <a:endParaRPr lang="es-CL" dirty="0"/>
              </a:p>
              <a:p>
                <a:r>
                  <a:rPr lang="es-E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s-CL" dirty="0"/>
              </a:p>
              <a:p>
                <a:r>
                  <a:rPr lang="es-E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s-CL" dirty="0"/>
              </a:p>
              <a:p>
                <a:r>
                  <a:rPr lang="es-ES" dirty="0"/>
                  <a:t>c)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15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s-CL" dirty="0"/>
              </a:p>
              <a:p>
                <a:r>
                  <a:rPr lang="es-ES" dirty="0"/>
                  <a:t>d)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|150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s-CL" dirty="0"/>
              </a:p>
              <a:p>
                <a:r>
                  <a:rPr lang="es-ES" dirty="0"/>
                  <a:t>e) Ninguna de las anteriores.</a:t>
                </a:r>
                <a:endParaRPr lang="es-CL" dirty="0"/>
              </a:p>
              <a:p>
                <a:r>
                  <a:rPr lang="es-ES" dirty="0"/>
                  <a:t> </a:t>
                </a:r>
                <a:endParaRPr lang="es-CL" dirty="0"/>
              </a:p>
              <a:p>
                <a:r>
                  <a:rPr lang="es-ES" dirty="0"/>
                  <a:t>8. La física es una ciencia natural que busca explicar el entorno que nos rodea, para ello se vale de:</a:t>
                </a:r>
                <a:endParaRPr lang="es-CL" dirty="0"/>
              </a:p>
              <a:p>
                <a:r>
                  <a:rPr lang="es-ES" dirty="0"/>
                  <a:t>I: La modelación matemática.</a:t>
                </a:r>
                <a:endParaRPr lang="es-CL" dirty="0"/>
              </a:p>
              <a:p>
                <a:r>
                  <a:rPr lang="es-ES" dirty="0"/>
                  <a:t>II: El método científico.</a:t>
                </a:r>
                <a:endParaRPr lang="es-CL" dirty="0"/>
              </a:p>
              <a:p>
                <a:r>
                  <a:rPr lang="es-ES" dirty="0"/>
                  <a:t>III: La especulación:</a:t>
                </a:r>
                <a:endParaRPr lang="es-CL" dirty="0"/>
              </a:p>
              <a:p>
                <a:pPr lvl="0"/>
                <a:r>
                  <a:rPr lang="es-ES" dirty="0"/>
                  <a:t>Sólo I</a:t>
                </a:r>
                <a:endParaRPr lang="es-CL" dirty="0"/>
              </a:p>
              <a:p>
                <a:pPr lvl="0"/>
                <a:r>
                  <a:rPr lang="es-ES" dirty="0"/>
                  <a:t> Sólo II</a:t>
                </a:r>
                <a:endParaRPr lang="es-CL" dirty="0"/>
              </a:p>
              <a:p>
                <a:pPr lvl="0"/>
                <a:r>
                  <a:rPr lang="es-ES" dirty="0"/>
                  <a:t>Sólo III</a:t>
                </a:r>
                <a:endParaRPr lang="es-CL" dirty="0"/>
              </a:p>
              <a:p>
                <a:pPr lvl="0"/>
                <a:r>
                  <a:rPr lang="es-ES" dirty="0"/>
                  <a:t>Sólo I y II</a:t>
                </a:r>
                <a:endParaRPr lang="es-CL" dirty="0"/>
              </a:p>
              <a:p>
                <a:pPr lvl="0"/>
                <a:r>
                  <a:rPr lang="es-ES" dirty="0"/>
                  <a:t>I,II ,III</a:t>
                </a:r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4752" y="379751"/>
                <a:ext cx="10122447" cy="6290872"/>
              </a:xfrm>
              <a:blipFill rotWithShape="0">
                <a:blip r:embed="rId2"/>
                <a:stretch>
                  <a:fillRect l="-301" t="-678" b="-13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24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9074" y="439710"/>
            <a:ext cx="10508105" cy="6110991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9. El método científico consiste en :</a:t>
            </a:r>
            <a:endParaRPr lang="es-CL" dirty="0"/>
          </a:p>
          <a:p>
            <a:r>
              <a:rPr lang="es-ES" dirty="0"/>
              <a:t>I: Observar y formular hipótesis</a:t>
            </a:r>
            <a:endParaRPr lang="es-CL" dirty="0"/>
          </a:p>
          <a:p>
            <a:r>
              <a:rPr lang="es-ES" dirty="0"/>
              <a:t>II: Experimentar y registrar datos</a:t>
            </a:r>
            <a:endParaRPr lang="es-CL" dirty="0"/>
          </a:p>
          <a:p>
            <a:r>
              <a:rPr lang="es-ES" dirty="0"/>
              <a:t>III: Analizar y concluir</a:t>
            </a:r>
            <a:endParaRPr lang="es-CL" dirty="0"/>
          </a:p>
          <a:p>
            <a:r>
              <a:rPr lang="es-ES" dirty="0"/>
              <a:t>IV: Evaluar y comunicar</a:t>
            </a:r>
            <a:endParaRPr lang="es-CL" dirty="0"/>
          </a:p>
          <a:p>
            <a:pPr lvl="0"/>
            <a:r>
              <a:rPr lang="es-ES" dirty="0"/>
              <a:t>Sólo I y II</a:t>
            </a:r>
            <a:endParaRPr lang="es-CL" dirty="0"/>
          </a:p>
          <a:p>
            <a:pPr lvl="0"/>
            <a:r>
              <a:rPr lang="es-ES" dirty="0"/>
              <a:t>Sólo I, II, III</a:t>
            </a:r>
            <a:endParaRPr lang="es-CL" dirty="0"/>
          </a:p>
          <a:p>
            <a:pPr lvl="0"/>
            <a:r>
              <a:rPr lang="es-ES" dirty="0"/>
              <a:t>Sólo II , III , IV</a:t>
            </a:r>
            <a:endParaRPr lang="es-CL" dirty="0"/>
          </a:p>
          <a:p>
            <a:pPr lvl="0"/>
            <a:r>
              <a:rPr lang="es-ES" dirty="0"/>
              <a:t>Sólo I, III, IV</a:t>
            </a:r>
            <a:endParaRPr lang="es-CL" dirty="0"/>
          </a:p>
          <a:p>
            <a:pPr lvl="0"/>
            <a:r>
              <a:rPr lang="es-ES" dirty="0"/>
              <a:t>I,II,III,IV</a:t>
            </a:r>
            <a:endParaRPr lang="es-CL" dirty="0"/>
          </a:p>
          <a:p>
            <a:r>
              <a:rPr lang="es-ES" dirty="0"/>
              <a:t> </a:t>
            </a:r>
            <a:endParaRPr lang="es-CL" dirty="0"/>
          </a:p>
          <a:p>
            <a:r>
              <a:rPr lang="es-ES" dirty="0"/>
              <a:t>10.Son leyes universales:</a:t>
            </a:r>
            <a:endParaRPr lang="es-CL" dirty="0"/>
          </a:p>
          <a:p>
            <a:r>
              <a:rPr lang="es-ES" dirty="0"/>
              <a:t>I: La carga neta en el universo se conserva siempre</a:t>
            </a:r>
            <a:endParaRPr lang="es-CL" dirty="0"/>
          </a:p>
          <a:p>
            <a:r>
              <a:rPr lang="es-ES" dirty="0"/>
              <a:t>II: La energía total en un sistema cerrado es siempre constante.</a:t>
            </a:r>
            <a:endParaRPr lang="es-CL" dirty="0"/>
          </a:p>
          <a:p>
            <a:r>
              <a:rPr lang="es-ES" dirty="0"/>
              <a:t>III: La masa de un sistema cerrado no se altera aunque cambien los procesos físicos y químicos de sus componentes.</a:t>
            </a:r>
            <a:endParaRPr lang="es-CL" dirty="0"/>
          </a:p>
          <a:p>
            <a:pPr lvl="0"/>
            <a:r>
              <a:rPr lang="es-ES" dirty="0"/>
              <a:t>Sólo I</a:t>
            </a:r>
            <a:endParaRPr lang="es-CL" dirty="0"/>
          </a:p>
          <a:p>
            <a:pPr lvl="0"/>
            <a:r>
              <a:rPr lang="es-ES" dirty="0"/>
              <a:t>Sólo II</a:t>
            </a:r>
            <a:endParaRPr lang="es-CL" dirty="0"/>
          </a:p>
          <a:p>
            <a:pPr lvl="0"/>
            <a:r>
              <a:rPr lang="es-ES" dirty="0"/>
              <a:t>Sólo II y III</a:t>
            </a:r>
            <a:endParaRPr lang="es-CL" dirty="0"/>
          </a:p>
          <a:p>
            <a:pPr lvl="0"/>
            <a:r>
              <a:rPr lang="es-ES" dirty="0"/>
              <a:t>Sólo I y III</a:t>
            </a:r>
            <a:endParaRPr lang="es-CL" dirty="0"/>
          </a:p>
          <a:p>
            <a:pPr lvl="0"/>
            <a:r>
              <a:rPr lang="es-ES" dirty="0"/>
              <a:t>I,II,III</a:t>
            </a:r>
            <a:endParaRPr lang="es-CL" dirty="0"/>
          </a:p>
          <a:p>
            <a:r>
              <a:rPr lang="es-ES" dirty="0"/>
              <a:t> 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271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Aproximación de números.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9861" y="1638926"/>
            <a:ext cx="8915400" cy="3777622"/>
          </a:xfrm>
        </p:spPr>
        <p:txBody>
          <a:bodyPr/>
          <a:lstStyle/>
          <a:p>
            <a:r>
              <a:rPr lang="es-ES" dirty="0" smtClean="0"/>
              <a:t>Criterio:</a:t>
            </a:r>
          </a:p>
          <a:p>
            <a:r>
              <a:rPr lang="es-ES" dirty="0" smtClean="0"/>
              <a:t>En los cálculos en ciencias en general , se acostumbra a aproximar convenientemente las magnitudes atendiendo a un criterio establecido.</a:t>
            </a:r>
          </a:p>
          <a:p>
            <a:endParaRPr lang="es-ES" dirty="0"/>
          </a:p>
          <a:p>
            <a:r>
              <a:rPr lang="es-ES" dirty="0" smtClean="0"/>
              <a:t>Valor posicional de los dígitos de un numero.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980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Notación científica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75009" y="1504013"/>
                <a:ext cx="8915400" cy="3777622"/>
              </a:xfrm>
            </p:spPr>
            <p:txBody>
              <a:bodyPr/>
              <a:lstStyle/>
              <a:p>
                <a:r>
                  <a:rPr lang="es-ES" dirty="0" smtClean="0"/>
                  <a:t>Un tipo de notación que permite escribir  cantidades muy grandes o muy pequeña en una notación abreviada.</a:t>
                </a:r>
              </a:p>
              <a:p>
                <a:endParaRPr lang="es-ES" dirty="0"/>
              </a:p>
              <a:p>
                <a:r>
                  <a:rPr lang="es-ES" dirty="0" smtClean="0"/>
                  <a:t>Un numero esta escrito en notación científica si tiene la forma:</a:t>
                </a:r>
              </a:p>
              <a:p>
                <a14:m>
                  <m:oMath xmlns:m="http://schemas.openxmlformats.org/officeDocument/2006/math">
                    <m:r>
                      <a:rPr lang="es-ES" sz="36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s-E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ES" sz="3600" b="0" i="1" smtClean="0">
                        <a:latin typeface="Cambria Math" panose="02040503050406030204" pitchFamily="18" charset="0"/>
                      </a:rPr>
                      <m:t>       ;  1</m:t>
                    </m:r>
                    <m:r>
                      <a:rPr lang="es-E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s-E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</m:t>
                    </m:r>
                  </m:oMath>
                </a14:m>
                <a:endParaRPr lang="es-ES" sz="36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5009" y="1504013"/>
                <a:ext cx="8915400" cy="3777622"/>
              </a:xfrm>
              <a:blipFill rotWithShape="0">
                <a:blip r:embed="rId2"/>
                <a:stretch>
                  <a:fillRect l="-479" t="-96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02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3476" y="21937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¿Qué números están escritos en notación científica.</a:t>
            </a:r>
            <a:br>
              <a:rPr lang="es-ES" dirty="0" smtClean="0"/>
            </a:b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749763" y="1833797"/>
                <a:ext cx="8915400" cy="377762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23.6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s-CL" dirty="0" smtClean="0"/>
              </a:p>
              <a:p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,00034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s-CL" dirty="0" smtClean="0"/>
              </a:p>
              <a:p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endParaRPr lang="es-E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CL" dirty="0" smtClean="0"/>
              </a:p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,3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s-ES" dirty="0" smtClean="0"/>
              </a:p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,.045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9763" y="1833797"/>
                <a:ext cx="8915400" cy="3777622"/>
              </a:xfrm>
              <a:blipFill rotWithShape="0">
                <a:blip r:embed="rId2"/>
                <a:stretch>
                  <a:fillRect l="-478" t="-3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17417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1035</Words>
  <Application>Microsoft Office PowerPoint</Application>
  <PresentationFormat>Panorámica</PresentationFormat>
  <Paragraphs>262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Cambria Math</vt:lpstr>
      <vt:lpstr>Century Gothic</vt:lpstr>
      <vt:lpstr>Wingdings 3</vt:lpstr>
      <vt:lpstr>Espiral</vt:lpstr>
      <vt:lpstr>Unidad cero</vt:lpstr>
      <vt:lpstr>Diagnóstico</vt:lpstr>
      <vt:lpstr>Presentación de PowerPoint</vt:lpstr>
      <vt:lpstr>Presentación de PowerPoint</vt:lpstr>
      <vt:lpstr>Presentación de PowerPoint</vt:lpstr>
      <vt:lpstr>Presentación de PowerPoint</vt:lpstr>
      <vt:lpstr>Aproximación de números. </vt:lpstr>
      <vt:lpstr>Notación científica</vt:lpstr>
      <vt:lpstr>¿Qué números están escritos en notación científica. </vt:lpstr>
      <vt:lpstr>Valor posicional.</vt:lpstr>
      <vt:lpstr>Criterio de aproximación. </vt:lpstr>
      <vt:lpstr>Ejemplos: </vt:lpstr>
      <vt:lpstr>Presentación de PowerPoint</vt:lpstr>
      <vt:lpstr>Presentación de PowerPoint</vt:lpstr>
      <vt:lpstr>Presentación de PowerPoint</vt:lpstr>
      <vt:lpstr>Presentación de PowerPoint</vt:lpstr>
      <vt:lpstr>Orden de magnitud de un numero</vt:lpstr>
      <vt:lpstr>Presentación de PowerPoint</vt:lpstr>
      <vt:lpstr>Presentación de PowerPoint</vt:lpstr>
      <vt:lpstr>Presentación de PowerPoint</vt:lpstr>
      <vt:lpstr>Notación de ingeniería.</vt:lpstr>
      <vt:lpstr>Presentación de PowerPoint</vt:lpstr>
      <vt:lpstr>Presentación de PowerPoint</vt:lpstr>
      <vt:lpstr>Presentación de PowerPoint</vt:lpstr>
      <vt:lpstr>aplicaciones</vt:lpstr>
      <vt:lpstr>aproximación</vt:lpstr>
      <vt:lpstr>Presentación de PowerPoint</vt:lpstr>
      <vt:lpstr>Presentación de PowerPoint</vt:lpstr>
      <vt:lpstr>Aplicaciones.</vt:lpstr>
      <vt:lpstr>Presentación de PowerPoint</vt:lpstr>
      <vt:lpstr>Correlación entre variables.</vt:lpstr>
      <vt:lpstr>Presentación de PowerPoint</vt:lpstr>
      <vt:lpstr>Relación causal</vt:lpstr>
      <vt:lpstr>Correlaciones espúreas.</vt:lpstr>
      <vt:lpstr>Ejemplo</vt:lpstr>
      <vt:lpstr>Correlación entre variables.</vt:lpstr>
      <vt:lpstr>Tipos de correlación. </vt:lpstr>
      <vt:lpstr>Correlación entre variables.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cero</dc:title>
  <dc:creator>Montoya</dc:creator>
  <cp:lastModifiedBy>Montoya</cp:lastModifiedBy>
  <cp:revision>15</cp:revision>
  <dcterms:created xsi:type="dcterms:W3CDTF">2017-12-13T11:45:45Z</dcterms:created>
  <dcterms:modified xsi:type="dcterms:W3CDTF">2018-03-13T14:13:09Z</dcterms:modified>
</cp:coreProperties>
</file>